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7" r:id="rId3"/>
    <p:sldId id="342" r:id="rId4"/>
    <p:sldId id="334" r:id="rId5"/>
    <p:sldId id="335" r:id="rId6"/>
    <p:sldId id="266" r:id="rId7"/>
    <p:sldId id="336" r:id="rId8"/>
    <p:sldId id="337" r:id="rId9"/>
    <p:sldId id="417" r:id="rId10"/>
    <p:sldId id="288" r:id="rId11"/>
    <p:sldId id="322" r:id="rId12"/>
    <p:sldId id="378" r:id="rId13"/>
    <p:sldId id="379" r:id="rId14"/>
    <p:sldId id="380" r:id="rId15"/>
    <p:sldId id="340" r:id="rId16"/>
    <p:sldId id="398" r:id="rId17"/>
    <p:sldId id="329" r:id="rId18"/>
    <p:sldId id="444" r:id="rId19"/>
    <p:sldId id="445" r:id="rId20"/>
    <p:sldId id="446" r:id="rId21"/>
    <p:sldId id="447" r:id="rId22"/>
    <p:sldId id="282" r:id="rId23"/>
    <p:sldId id="467" r:id="rId24"/>
    <p:sldId id="461" r:id="rId25"/>
    <p:sldId id="463" r:id="rId26"/>
    <p:sldId id="462" r:id="rId27"/>
    <p:sldId id="283" r:id="rId28"/>
    <p:sldId id="294" r:id="rId29"/>
    <p:sldId id="279" r:id="rId30"/>
    <p:sldId id="341" r:id="rId31"/>
    <p:sldId id="326" r:id="rId32"/>
    <p:sldId id="327" r:id="rId33"/>
    <p:sldId id="333" r:id="rId34"/>
    <p:sldId id="469" r:id="rId35"/>
    <p:sldId id="470" r:id="rId36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99FF"/>
    <a:srgbClr val="003399"/>
    <a:srgbClr val="111111"/>
    <a:srgbClr val="FFFF00"/>
    <a:srgbClr val="9900CC"/>
    <a:srgbClr val="00CC00"/>
    <a:srgbClr val="F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42"/>
    <p:restoredTop sz="94660"/>
  </p:normalViewPr>
  <p:slideViewPr>
    <p:cSldViewPr showGuides="1">
      <p:cViewPr varScale="1">
        <p:scale>
          <a:sx n="73" d="100"/>
          <a:sy n="73" d="100"/>
        </p:scale>
        <p:origin x="-12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2.wav"/><Relationship Id="rId2" Type="http://schemas.openxmlformats.org/officeDocument/2006/relationships/image" Target="../media/image10.GIF"/><Relationship Id="rId1" Type="http://schemas.openxmlformats.org/officeDocument/2006/relationships/hyperlink" Target="Documents and Settings\ly\Local Settings\Temporary Internet Files\Content.IE5\0L27G96N\&#28784;&#38592;1\&#28784;&#38592;\&#38382;&#39064;&#19968;.swf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audio" Target="../media/audio3.wav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microsoft.com/office/2007/relationships/media" Target="file:///H:\Bandari-&#36855;&#38654;&#26862;&#26519;-&#29677;&#24471;&#29790;.mp3" TargetMode="External"/><Relationship Id="rId2" Type="http://schemas.openxmlformats.org/officeDocument/2006/relationships/audio" Target="file:///H:\Bandari-&#36855;&#38654;&#26862;&#26519;-&#29677;&#24471;&#29790;.mp3" TargetMode="External"/><Relationship Id="rId1" Type="http://schemas.openxmlformats.org/officeDocument/2006/relationships/image" Target="../media/image1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microsoft.com/office/2007/relationships/media" Target="file:///H:\Bandari-&#36855;&#38654;&#26862;&#26519;-&#29677;&#24471;&#29790;.mp3" TargetMode="External"/><Relationship Id="rId3" Type="http://schemas.openxmlformats.org/officeDocument/2006/relationships/audio" Target="file:///H:\Bandari-&#36855;&#38654;&#26862;&#26519;-&#29677;&#24471;&#29790;.mp3" TargetMode="External"/><Relationship Id="rId2" Type="http://schemas.openxmlformats.org/officeDocument/2006/relationships/image" Target="../media/image7.png"/><Relationship Id="rId1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microsoft.com/office/2007/relationships/media" Target="file:///H:\Bandari-&#36855;&#38654;&#26862;&#26519;-&#29677;&#24471;&#29790;.mp3" TargetMode="External"/><Relationship Id="rId2" Type="http://schemas.openxmlformats.org/officeDocument/2006/relationships/audio" Target="file:///H:\Bandari-&#36855;&#38654;&#26862;&#26519;-&#29677;&#24471;&#29790;.mp3" TargetMode="Externa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13326" descr="IMG0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4" name="图片 13316" descr="b128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260350"/>
            <a:ext cx="4103687" cy="1235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矩形 13318"/>
          <p:cNvSpPr/>
          <p:nvPr/>
        </p:nvSpPr>
        <p:spPr>
          <a:xfrm>
            <a:off x="1835150" y="1916113"/>
            <a:ext cx="4968875" cy="187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PerspectiveBottom">
                <a:rot lat="0" lon="0" rev="0"/>
              </a:camera>
              <a:lightRig rig="legacyFlat3" dir="t"/>
            </a:scene3d>
            <a:sp3d extrusionH="887400" prstMaterial="legacyMatte">
              <a:extrusionClr>
                <a:srgbClr val="3399FF"/>
              </a:extrusionClr>
            </a:sp3d>
          </a:bodyPr>
          <a:p>
            <a:pPr algn="ctr"/>
            <a:r>
              <a:rPr lang="zh-CN" altLang="en-US" sz="3600">
                <a:gradFill rotWithShape="1">
                  <a:gsLst>
                    <a:gs pos="0">
                      <a:srgbClr val="66FFFF"/>
                    </a:gs>
                    <a:gs pos="100000">
                      <a:srgbClr val="3399FF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atin typeface="隶书" panose="02010509060101010101" charset="-122"/>
                <a:ea typeface="隶书" panose="02010509060101010101" charset="-122"/>
              </a:rPr>
              <a:t>灰 雀</a:t>
            </a:r>
            <a:endParaRPr lang="zh-CN" altLang="en-US" sz="3600">
              <a:gradFill rotWithShape="1">
                <a:gsLst>
                  <a:gs pos="0">
                    <a:srgbClr val="66FFFF"/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  <a:tileRect/>
              </a:gra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标题 73729"/>
          <p:cNvSpPr>
            <a:spLocks noGrp="1"/>
          </p:cNvSpPr>
          <p:nvPr>
            <p:ph type="ctrTitle"/>
          </p:nvPr>
        </p:nvSpPr>
        <p:spPr>
          <a:xfrm>
            <a:off x="0" y="-533400"/>
            <a:ext cx="9296400" cy="8153400"/>
          </a:xfrm>
          <a:ln/>
        </p:spPr>
        <p:txBody>
          <a:bodyPr anchor="ctr"/>
          <a:p>
            <a:pPr algn="l" defTabSz="914400">
              <a:buNone/>
            </a:pPr>
            <a:r>
              <a:rPr lang="en-US" altLang="zh-CN" sz="4400" b="1" kern="1200" baseline="0" dirty="0">
                <a:solidFill>
                  <a:srgbClr val="1A0272"/>
                </a:solidFill>
                <a:latin typeface="+mj-lt"/>
                <a:ea typeface="+mj-ea"/>
                <a:cs typeface="+mj-cs"/>
              </a:rPr>
              <a:t>        </a:t>
            </a:r>
            <a:r>
              <a:rPr lang="zh-CN" altLang="en-US" sz="4400" b="1" kern="1200" baseline="0" dirty="0">
                <a:solidFill>
                  <a:srgbClr val="1A0272"/>
                </a:solidFill>
                <a:latin typeface="+mj-lt"/>
                <a:ea typeface="+mj-ea"/>
                <a:cs typeface="+mj-cs"/>
              </a:rPr>
              <a:t>这时，列宁看见一个小男孩，就问</a:t>
            </a:r>
            <a:r>
              <a:rPr lang="zh-CN" altLang="en-US" sz="4400" b="1" kern="1200" baseline="0" dirty="0">
                <a:solidFill>
                  <a:srgbClr val="CC0000"/>
                </a:solidFill>
                <a:latin typeface="+mj-lt"/>
                <a:ea typeface="+mj-ea"/>
                <a:cs typeface="+mj-cs"/>
              </a:rPr>
              <a:t>：“孩子，你看见过一只深红色胸脯的灰雀吗？”</a:t>
            </a:r>
            <a:br>
              <a:rPr lang="zh-CN" altLang="en-US" sz="4400" b="1" kern="1200" baseline="0" dirty="0">
                <a:solidFill>
                  <a:srgbClr val="CC0000"/>
                </a:solidFill>
                <a:latin typeface="+mj-lt"/>
                <a:ea typeface="+mj-ea"/>
                <a:cs typeface="+mj-cs"/>
              </a:rPr>
            </a:br>
            <a:r>
              <a:rPr lang="zh-CN" altLang="en-US" sz="4400" b="1" kern="1200" baseline="0" dirty="0">
                <a:solidFill>
                  <a:srgbClr val="CC0000"/>
                </a:solidFill>
                <a:latin typeface="+mj-lt"/>
                <a:ea typeface="+mj-ea"/>
                <a:cs typeface="+mj-cs"/>
              </a:rPr>
              <a:t>        </a:t>
            </a:r>
            <a:r>
              <a:rPr lang="zh-CN" altLang="en-US" sz="4400" b="1" kern="1200" baseline="0" dirty="0">
                <a:solidFill>
                  <a:srgbClr val="1A0272"/>
                </a:solidFill>
                <a:latin typeface="+mj-lt"/>
                <a:ea typeface="+mj-ea"/>
                <a:cs typeface="+mj-cs"/>
              </a:rPr>
              <a:t>列宁说</a:t>
            </a:r>
            <a:r>
              <a:rPr lang="zh-CN" altLang="en-US" sz="4400" b="1" kern="1200" baseline="0" dirty="0">
                <a:solidFill>
                  <a:srgbClr val="CC0000"/>
                </a:solidFill>
                <a:latin typeface="+mj-lt"/>
                <a:ea typeface="+mj-ea"/>
                <a:cs typeface="+mj-cs"/>
              </a:rPr>
              <a:t>：“那一定是飞走了或者是冻死了。天气严寒，它怕冷。”</a:t>
            </a:r>
            <a:br>
              <a:rPr lang="zh-CN" altLang="en-US" sz="4400" b="1" kern="1200" baseline="0" dirty="0">
                <a:solidFill>
                  <a:srgbClr val="1A0272"/>
                </a:solidFill>
                <a:latin typeface="+mj-lt"/>
                <a:ea typeface="+mj-ea"/>
                <a:cs typeface="+mj-cs"/>
              </a:rPr>
            </a:br>
            <a:r>
              <a:rPr lang="zh-CN" altLang="en-US" sz="4400" b="1" kern="1200" baseline="0" dirty="0">
                <a:solidFill>
                  <a:srgbClr val="1A0272"/>
                </a:solidFill>
                <a:latin typeface="+mj-lt"/>
                <a:ea typeface="+mj-ea"/>
                <a:cs typeface="+mj-cs"/>
              </a:rPr>
              <a:t>        列宁自言自语地说</a:t>
            </a:r>
            <a:r>
              <a:rPr lang="zh-CN" altLang="en-US" sz="4400" b="1" kern="1200" baseline="0" dirty="0">
                <a:solidFill>
                  <a:srgbClr val="CC0000"/>
                </a:solidFill>
                <a:latin typeface="+mj-lt"/>
                <a:ea typeface="+mj-ea"/>
                <a:cs typeface="+mj-cs"/>
              </a:rPr>
              <a:t>：“多好的灰雀呀，可惜再也不会飞回来了。”</a:t>
            </a:r>
            <a:br>
              <a:rPr lang="zh-CN" altLang="en-US" sz="4400" b="1" kern="1200" baseline="0" dirty="0">
                <a:solidFill>
                  <a:srgbClr val="1A0272"/>
                </a:solidFill>
                <a:latin typeface="+mj-lt"/>
                <a:ea typeface="+mj-ea"/>
                <a:cs typeface="+mj-cs"/>
              </a:rPr>
            </a:br>
            <a:r>
              <a:rPr lang="zh-CN" altLang="en-US" sz="4400" b="1" kern="1200" baseline="0" dirty="0">
                <a:solidFill>
                  <a:srgbClr val="1A0272"/>
                </a:solidFill>
                <a:latin typeface="+mj-lt"/>
                <a:ea typeface="+mj-ea"/>
                <a:cs typeface="+mj-cs"/>
              </a:rPr>
              <a:t>        列宁问</a:t>
            </a:r>
            <a:r>
              <a:rPr lang="zh-CN" altLang="en-US" sz="4400" b="1" kern="1200" baseline="0" dirty="0">
                <a:solidFill>
                  <a:srgbClr val="CC0000"/>
                </a:solidFill>
                <a:latin typeface="+mj-lt"/>
                <a:ea typeface="+mj-ea"/>
                <a:cs typeface="+mj-cs"/>
              </a:rPr>
              <a:t>：“会飞回来？”</a:t>
            </a:r>
            <a:br>
              <a:rPr lang="zh-CN" altLang="en-US" sz="4400" b="1" kern="1200" baseline="0" dirty="0">
                <a:solidFill>
                  <a:srgbClr val="1A0272"/>
                </a:solidFill>
                <a:latin typeface="+mj-lt"/>
                <a:ea typeface="+mj-ea"/>
                <a:cs typeface="+mj-cs"/>
              </a:rPr>
            </a:br>
            <a:endParaRPr lang="zh-CN" altLang="en-US" sz="4400" b="1" kern="1200" baseline="0" dirty="0">
              <a:solidFill>
                <a:srgbClr val="1A027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>
              <a:buNone/>
            </a:pPr>
            <a:r>
              <a:rPr lang="en-US" altLang="zh-CN" b="1" dirty="0">
                <a:solidFill>
                  <a:srgbClr val="1A0272"/>
                </a:solidFill>
                <a:sym typeface="宋体" panose="02010600030101010101" pitchFamily="2" charset="-122"/>
              </a:rPr>
              <a:t>        </a:t>
            </a:r>
            <a:r>
              <a:rPr lang="zh-CN" altLang="en-US" sz="4000" b="1" dirty="0">
                <a:solidFill>
                  <a:srgbClr val="1A0272"/>
                </a:solidFill>
                <a:sym typeface="宋体" panose="02010600030101010101" pitchFamily="2" charset="-122"/>
              </a:rPr>
              <a:t>这时，列宁看见一个小男孩，就问</a:t>
            </a:r>
            <a:r>
              <a:rPr lang="zh-CN" altLang="en-US" sz="4000" b="1" dirty="0">
                <a:solidFill>
                  <a:srgbClr val="CC0000"/>
                </a:solidFill>
                <a:sym typeface="宋体" panose="02010600030101010101" pitchFamily="2" charset="-122"/>
              </a:rPr>
              <a:t>：“孩子，你看见过一只深红色胸脯的灰雀吗？”</a:t>
            </a:r>
            <a:endParaRPr lang="zh-CN" altLang="en-US" sz="4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>
              <a:buNone/>
            </a:pPr>
            <a:r>
              <a:rPr lang="en-US" altLang="zh-CN" b="1" dirty="0">
                <a:solidFill>
                  <a:srgbClr val="1A0272"/>
                </a:solidFill>
                <a:sym typeface="宋体" panose="02010600030101010101" pitchFamily="2" charset="-122"/>
              </a:rPr>
              <a:t>      </a:t>
            </a:r>
            <a:r>
              <a:rPr lang="en-US" altLang="zh-CN" sz="4000" b="1" dirty="0">
                <a:solidFill>
                  <a:srgbClr val="1A0272"/>
                </a:solidFill>
                <a:sym typeface="宋体" panose="02010600030101010101" pitchFamily="2" charset="-122"/>
              </a:rPr>
              <a:t>  </a:t>
            </a:r>
            <a:r>
              <a:rPr lang="zh-CN" altLang="en-US" sz="4000" b="1" dirty="0">
                <a:solidFill>
                  <a:srgbClr val="1A0272"/>
                </a:solidFill>
                <a:sym typeface="宋体" panose="02010600030101010101" pitchFamily="2" charset="-122"/>
              </a:rPr>
              <a:t>列宁说</a:t>
            </a:r>
            <a:r>
              <a:rPr lang="zh-CN" altLang="en-US" sz="4000" b="1" dirty="0">
                <a:solidFill>
                  <a:srgbClr val="CC0000"/>
                </a:solidFill>
                <a:sym typeface="宋体" panose="02010600030101010101" pitchFamily="2" charset="-122"/>
              </a:rPr>
              <a:t>：“那一定是飞走了或者是冻死了。天气严寒，它怕冷。”</a:t>
            </a:r>
            <a:endParaRPr lang="zh-CN" altLang="en-US" sz="4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r>
              <a:rPr lang="en-US" altLang="zh-CN" b="1" dirty="0">
                <a:solidFill>
                  <a:srgbClr val="1A0272"/>
                </a:solidFill>
                <a:sym typeface="宋体" panose="02010600030101010101" pitchFamily="2" charset="-122"/>
              </a:rPr>
              <a:t>     </a:t>
            </a:r>
            <a:r>
              <a:rPr lang="en-US" altLang="zh-CN" sz="4000" b="1" dirty="0">
                <a:solidFill>
                  <a:srgbClr val="1A0272"/>
                </a:solidFill>
                <a:sym typeface="宋体" panose="02010600030101010101" pitchFamily="2" charset="-122"/>
              </a:rPr>
              <a:t>   </a:t>
            </a:r>
            <a:r>
              <a:rPr lang="zh-CN" altLang="en-US" sz="4000" b="1" dirty="0">
                <a:solidFill>
                  <a:srgbClr val="1A0272"/>
                </a:solidFill>
                <a:sym typeface="宋体" panose="02010600030101010101" pitchFamily="2" charset="-122"/>
              </a:rPr>
              <a:t>列宁自言自语地说</a:t>
            </a:r>
            <a:r>
              <a:rPr lang="zh-CN" altLang="en-US" sz="4000" b="1" dirty="0">
                <a:solidFill>
                  <a:srgbClr val="CC0000"/>
                </a:solidFill>
                <a:sym typeface="宋体" panose="02010600030101010101" pitchFamily="2" charset="-122"/>
              </a:rPr>
              <a:t>：“多好的灰雀呀，可惜再也不会飞回来了。</a:t>
            </a:r>
            <a:endParaRPr lang="zh-CN" altLang="en-US" sz="4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5234" name="矩形 95233"/>
          <p:cNvSpPr/>
          <p:nvPr/>
        </p:nvSpPr>
        <p:spPr>
          <a:xfrm>
            <a:off x="468313" y="476250"/>
            <a:ext cx="4321175" cy="14208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侦察任务：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5235" name="矩形 95234"/>
          <p:cNvSpPr/>
          <p:nvPr/>
        </p:nvSpPr>
        <p:spPr>
          <a:xfrm>
            <a:off x="1116013" y="3200400"/>
            <a:ext cx="7632700" cy="109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6"/>
              </a:avLst>
            </a:prstTxWarp>
            <a:normAutofit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灰雀究竟哪儿去了？</a:t>
            </a:r>
            <a:endParaRPr lang="zh-CN" altLang="en-US" sz="3600" b="1">
              <a:ln w="1905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FF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>
              <a:buNone/>
            </a:pPr>
            <a:r>
              <a:rPr lang="en-US" altLang="zh-CN"/>
              <a:t>         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17410" name="文本框 3"/>
          <p:cNvSpPr txBox="1"/>
          <p:nvPr/>
        </p:nvSpPr>
        <p:spPr>
          <a:xfrm>
            <a:off x="160338" y="2271713"/>
            <a:ext cx="11904662" cy="7000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男孩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(         )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地说：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4000" b="1" dirty="0">
                <a:solidFill>
                  <a:srgbClr val="CC000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没</a:t>
            </a:r>
            <a:r>
              <a:rPr lang="en-US" altLang="zh-CN" sz="4000" b="1" dirty="0">
                <a:solidFill>
                  <a:srgbClr val="CC000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……</a:t>
            </a:r>
            <a:r>
              <a:rPr lang="zh-CN" altLang="en-US" sz="4000" b="1" dirty="0">
                <a:solidFill>
                  <a:srgbClr val="CC000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我没看见。</a:t>
            </a:r>
            <a:r>
              <a:rPr lang="en-US" altLang="zh-CN" sz="4000" b="1" dirty="0">
                <a:solidFill>
                  <a:srgbClr val="CC000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”</a:t>
            </a:r>
            <a:endParaRPr lang="en-US" altLang="zh-CN" sz="4000" b="1" dirty="0">
              <a:solidFill>
                <a:srgbClr val="CC0000"/>
              </a:solidFill>
              <a:latin typeface="Arial" panose="020B0604020202020204" pitchFamily="34" charset="0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2" name="标题 81921"/>
          <p:cNvSpPr>
            <a:spLocks noGrp="1"/>
          </p:cNvSpPr>
          <p:nvPr>
            <p:ph type="ctrTitle"/>
          </p:nvPr>
        </p:nvSpPr>
        <p:spPr>
          <a:xfrm>
            <a:off x="228600" y="152400"/>
            <a:ext cx="7620000" cy="6705600"/>
          </a:xfrm>
          <a:ln/>
        </p:spPr>
        <p:txBody>
          <a:bodyPr anchor="ctr"/>
          <a:p>
            <a:pPr algn="l" defTabSz="914400">
              <a:buNone/>
            </a:pPr>
            <a:r>
              <a:rPr lang="zh-CN" altLang="en-US" sz="40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第四段：</a:t>
            </a:r>
            <a:r>
              <a:rPr lang="zh-CN" altLang="en-US" sz="4400" b="1" kern="1200" baseline="0" dirty="0">
                <a:latin typeface="+mj-lt"/>
                <a:ea typeface="华文楷体" panose="02010600040101010101" pitchFamily="2" charset="-122"/>
                <a:cs typeface="+mj-cs"/>
              </a:rPr>
              <a:t> </a:t>
            </a:r>
            <a:r>
              <a:rPr lang="zh-CN" altLang="en-US" sz="4400" b="1" kern="1200" baseline="0" dirty="0">
                <a:solidFill>
                  <a:srgbClr val="1F0260"/>
                </a:solidFill>
                <a:latin typeface="+mj-lt"/>
                <a:ea typeface="华文楷体" panose="02010600040101010101" pitchFamily="2" charset="-122"/>
                <a:cs typeface="+mj-cs"/>
              </a:rPr>
              <a:t>男孩说</a:t>
            </a:r>
            <a:r>
              <a:rPr lang="zh-CN" altLang="en-US" sz="4400" b="1" kern="1200" baseline="0" dirty="0">
                <a:solidFill>
                  <a:srgbClr val="CC0000"/>
                </a:solidFill>
                <a:latin typeface="+mj-lt"/>
                <a:ea typeface="华文楷体" panose="02010600040101010101" pitchFamily="2" charset="-122"/>
                <a:cs typeface="+mj-cs"/>
              </a:rPr>
              <a:t>：“没</a:t>
            </a:r>
            <a:r>
              <a:rPr lang="en-US" altLang="zh-CN" sz="4400" b="1" kern="1200" baseline="0" dirty="0">
                <a:solidFill>
                  <a:srgbClr val="CC0000"/>
                </a:solidFill>
                <a:latin typeface="+mj-lt"/>
                <a:ea typeface="华文楷体" panose="02010600040101010101" pitchFamily="2" charset="-122"/>
                <a:cs typeface="+mj-cs"/>
              </a:rPr>
              <a:t>……</a:t>
            </a:r>
            <a:r>
              <a:rPr lang="zh-CN" altLang="en-US" sz="4400" b="1" kern="1200" baseline="0" dirty="0">
                <a:solidFill>
                  <a:srgbClr val="CC0000"/>
                </a:solidFill>
                <a:latin typeface="+mj-lt"/>
                <a:ea typeface="华文楷体" panose="02010600040101010101" pitchFamily="2" charset="-122"/>
                <a:cs typeface="+mj-cs"/>
              </a:rPr>
              <a:t>我没看见。”</a:t>
            </a:r>
            <a:br>
              <a:rPr lang="zh-CN" altLang="en-US" sz="4400" b="1" kern="1200" baseline="0" dirty="0">
                <a:solidFill>
                  <a:srgbClr val="CC0000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40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第六段：</a:t>
            </a:r>
            <a:r>
              <a:rPr lang="zh-CN" altLang="en-US" sz="4400" b="1" kern="1200" baseline="0" dirty="0">
                <a:solidFill>
                  <a:srgbClr val="1F0260"/>
                </a:solidFill>
                <a:latin typeface="+mj-lt"/>
                <a:ea typeface="华文楷体" panose="02010600040101010101" pitchFamily="2" charset="-122"/>
                <a:cs typeface="+mj-cs"/>
              </a:rPr>
              <a:t>那个男孩本来想告诉列宁灰雀没有死，但又不敢讲</a:t>
            </a:r>
            <a:r>
              <a:rPr lang="zh-CN" altLang="en-US" sz="40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第八段：</a:t>
            </a:r>
            <a:r>
              <a:rPr lang="zh-CN" altLang="en-US" sz="4400" b="1" kern="1200" baseline="0" dirty="0">
                <a:solidFill>
                  <a:srgbClr val="1F0260"/>
                </a:solidFill>
                <a:latin typeface="+mj-lt"/>
                <a:ea typeface="华文楷体" panose="02010600040101010101" pitchFamily="2" charset="-122"/>
                <a:cs typeface="+mj-cs"/>
              </a:rPr>
              <a:t>男孩看看列宁，说</a:t>
            </a:r>
            <a:r>
              <a:rPr lang="zh-CN" altLang="en-US" sz="4400" b="1" kern="1200" baseline="0" dirty="0">
                <a:solidFill>
                  <a:srgbClr val="CC0000"/>
                </a:solidFill>
                <a:latin typeface="+mj-lt"/>
                <a:ea typeface="华文楷体" panose="02010600040101010101" pitchFamily="2" charset="-122"/>
                <a:cs typeface="+mj-cs"/>
              </a:rPr>
              <a:t>：“会飞回来的，一定会飞回来的。它还活着。”</a:t>
            </a:r>
            <a:br>
              <a:rPr lang="zh-CN" altLang="en-US" sz="4400" b="1" kern="1200" baseline="0" dirty="0">
                <a:solidFill>
                  <a:srgbClr val="CC0000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40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第十段：</a:t>
            </a:r>
            <a:r>
              <a:rPr lang="zh-CN" altLang="en-US" sz="44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“</a:t>
            </a:r>
            <a:r>
              <a:rPr lang="zh-CN" altLang="en-US" sz="4400" b="1" kern="1200" baseline="0" dirty="0">
                <a:solidFill>
                  <a:srgbClr val="1F0260"/>
                </a:solidFill>
                <a:latin typeface="+mj-lt"/>
                <a:ea typeface="华文楷体" panose="02010600040101010101" pitchFamily="2" charset="-122"/>
                <a:cs typeface="+mj-cs"/>
              </a:rPr>
              <a:t>一定会飞回来的！”男孩肯定地说。</a:t>
            </a:r>
            <a:endParaRPr lang="zh-CN" altLang="en-US" sz="4400" b="1" kern="1200" baseline="0" dirty="0">
              <a:solidFill>
                <a:srgbClr val="1F0260"/>
              </a:solidFill>
              <a:latin typeface="+mj-lt"/>
              <a:ea typeface="华文楷体" panose="02010600040101010101" pitchFamily="2" charset="-122"/>
              <a:cs typeface="+mj-cs"/>
            </a:endParaRPr>
          </a:p>
        </p:txBody>
      </p:sp>
      <p:sp>
        <p:nvSpPr>
          <p:cNvPr id="81924" name="直接连接符 81923"/>
          <p:cNvSpPr/>
          <p:nvPr/>
        </p:nvSpPr>
        <p:spPr>
          <a:xfrm>
            <a:off x="5105400" y="1143000"/>
            <a:ext cx="1600200" cy="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925" name="直接连接符 81924"/>
          <p:cNvSpPr/>
          <p:nvPr/>
        </p:nvSpPr>
        <p:spPr>
          <a:xfrm>
            <a:off x="5943600" y="3124200"/>
            <a:ext cx="1600200" cy="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926" name="直接连接符 81925"/>
          <p:cNvSpPr/>
          <p:nvPr/>
        </p:nvSpPr>
        <p:spPr>
          <a:xfrm>
            <a:off x="1600200" y="6477000"/>
            <a:ext cx="1981200" cy="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927" name="直接连接符 81926"/>
          <p:cNvSpPr/>
          <p:nvPr/>
        </p:nvSpPr>
        <p:spPr>
          <a:xfrm>
            <a:off x="4038600" y="4495800"/>
            <a:ext cx="1600200" cy="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928" name="直接连接符 81927"/>
          <p:cNvSpPr/>
          <p:nvPr/>
        </p:nvSpPr>
        <p:spPr>
          <a:xfrm>
            <a:off x="990600" y="1828800"/>
            <a:ext cx="1447800" cy="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18439" name="图片 81928" descr="20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5257800"/>
            <a:ext cx="1163638" cy="1600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图片 98310" descr="t01c6afe467c02fb9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文本框 98311"/>
          <p:cNvSpPr txBox="1"/>
          <p:nvPr/>
        </p:nvSpPr>
        <p:spPr>
          <a:xfrm>
            <a:off x="250825" y="1773238"/>
            <a:ext cx="73247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1F026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男孩说</a:t>
            </a:r>
            <a:r>
              <a:rPr lang="zh-CN" altLang="en-US" sz="4000" b="1" dirty="0">
                <a:solidFill>
                  <a:srgbClr val="CC000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：“没</a:t>
            </a:r>
            <a:r>
              <a:rPr lang="en-US" altLang="zh-CN" sz="4000" b="1" dirty="0">
                <a:solidFill>
                  <a:srgbClr val="CC000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……</a:t>
            </a:r>
            <a:r>
              <a:rPr lang="zh-CN" altLang="en-US" sz="4000" b="1" dirty="0">
                <a:solidFill>
                  <a:srgbClr val="CC000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我没看见。”</a:t>
            </a:r>
            <a:endParaRPr lang="zh-CN" altLang="en-US" sz="4000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图片 98310" descr="t01c6afe467c02fb9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2" name="文本框 98311"/>
          <p:cNvSpPr txBox="1"/>
          <p:nvPr/>
        </p:nvSpPr>
        <p:spPr>
          <a:xfrm>
            <a:off x="250825" y="1773238"/>
            <a:ext cx="7947025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b="1" dirty="0">
                <a:solidFill>
                  <a:srgbClr val="1F026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        </a:t>
            </a:r>
            <a:r>
              <a:rPr lang="zh-CN" altLang="en-US" sz="4000" b="1" dirty="0">
                <a:solidFill>
                  <a:srgbClr val="1F026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那个男孩本来想告诉列宁灰雀</a:t>
            </a:r>
            <a:endParaRPr lang="zh-CN" altLang="en-US" sz="4000" b="1" dirty="0">
              <a:solidFill>
                <a:srgbClr val="1F0260"/>
              </a:solidFill>
              <a:latin typeface="Arial" panose="020B0604020202020204" pitchFamily="34" charset="0"/>
              <a:ea typeface="华文楷体" panose="0201060004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4000" b="1" dirty="0">
                <a:solidFill>
                  <a:srgbClr val="1F026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没有死，但又不敢讲。</a:t>
            </a:r>
            <a:endParaRPr lang="zh-CN" altLang="en-US" sz="4000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图片 98310" descr="t01c6afe467c02fb9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6" name="文本框 98311"/>
          <p:cNvSpPr txBox="1"/>
          <p:nvPr/>
        </p:nvSpPr>
        <p:spPr>
          <a:xfrm>
            <a:off x="250825" y="1773238"/>
            <a:ext cx="8545513" cy="1920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b="1" dirty="0">
                <a:solidFill>
                  <a:srgbClr val="CC000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     </a:t>
            </a:r>
            <a:r>
              <a:rPr lang="zh-CN" altLang="en-US" sz="4000" b="1" dirty="0">
                <a:solidFill>
                  <a:srgbClr val="CC000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“会飞回来的，一定会飞回来的。</a:t>
            </a:r>
            <a:endParaRPr lang="zh-CN" altLang="en-US" sz="4000" b="1" dirty="0">
              <a:solidFill>
                <a:srgbClr val="CC0000"/>
              </a:solidFill>
              <a:latin typeface="Arial" panose="020B0604020202020204" pitchFamily="34" charset="0"/>
              <a:ea typeface="华文楷体" panose="0201060004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4000" b="1" dirty="0">
                <a:solidFill>
                  <a:srgbClr val="CC000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它还活着。”</a:t>
            </a:r>
            <a:br>
              <a:rPr lang="zh-CN" altLang="en-US" sz="4000" b="1" dirty="0">
                <a:solidFill>
                  <a:srgbClr val="CC000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</a:br>
            <a:endParaRPr lang="zh-CN" altLang="en-US" sz="4000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97281" descr="背景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8" name="图片 97282" descr="b128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6375" y="4868863"/>
            <a:ext cx="1871663" cy="1050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97283" descr="b128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9838" y="4797425"/>
            <a:ext cx="1871662" cy="1050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图片 97284" descr="b128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888" y="4754563"/>
            <a:ext cx="1871662" cy="1050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1" name="矩形 97285"/>
          <p:cNvSpPr/>
          <p:nvPr/>
        </p:nvSpPr>
        <p:spPr>
          <a:xfrm>
            <a:off x="1524000" y="5181600"/>
            <a:ext cx="647700" cy="9366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2" name="矩形 97286">
            <a:hlinkClick r:id="rId3" action="ppaction://hlinksldjump"/>
          </p:cNvPr>
          <p:cNvSpPr/>
          <p:nvPr/>
        </p:nvSpPr>
        <p:spPr>
          <a:xfrm>
            <a:off x="2362200" y="5029200"/>
            <a:ext cx="647700" cy="9366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3" name="矩形 97287"/>
          <p:cNvSpPr/>
          <p:nvPr/>
        </p:nvSpPr>
        <p:spPr>
          <a:xfrm>
            <a:off x="3962400" y="5105400"/>
            <a:ext cx="576263" cy="9366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4" name="矩形 97288"/>
          <p:cNvSpPr/>
          <p:nvPr/>
        </p:nvSpPr>
        <p:spPr>
          <a:xfrm>
            <a:off x="4648200" y="5181600"/>
            <a:ext cx="576263" cy="9366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5" name="矩形 97289"/>
          <p:cNvSpPr/>
          <p:nvPr/>
        </p:nvSpPr>
        <p:spPr>
          <a:xfrm>
            <a:off x="6156325" y="4797425"/>
            <a:ext cx="647700" cy="10080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6" name="文本框 97290"/>
          <p:cNvSpPr txBox="1"/>
          <p:nvPr/>
        </p:nvSpPr>
        <p:spPr>
          <a:xfrm>
            <a:off x="1143000" y="779463"/>
            <a:ext cx="309563" cy="9747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7" name="文本框 97291"/>
          <p:cNvSpPr txBox="1"/>
          <p:nvPr/>
        </p:nvSpPr>
        <p:spPr>
          <a:xfrm>
            <a:off x="1050925" y="307022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8" name="文本框 97292"/>
          <p:cNvSpPr txBox="1"/>
          <p:nvPr/>
        </p:nvSpPr>
        <p:spPr>
          <a:xfrm>
            <a:off x="395288" y="2060575"/>
            <a:ext cx="8736012" cy="2041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32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有一年冬天，列宁在郊外养病，他看到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____________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。一天，一只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___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的灰雀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____________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。列宁遇见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__________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，并与他交流。第二天，列宁又看到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____________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图片 98310" descr="t01c6afe467c02fb9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0" name="文本框 98311"/>
          <p:cNvSpPr txBox="1"/>
          <p:nvPr/>
        </p:nvSpPr>
        <p:spPr>
          <a:xfrm>
            <a:off x="250825" y="1773238"/>
            <a:ext cx="8175625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b="1" dirty="0"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      </a:t>
            </a:r>
            <a:r>
              <a:rPr lang="zh-CN" altLang="en-US" sz="4000" b="1" dirty="0"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“</a:t>
            </a:r>
            <a:r>
              <a:rPr lang="zh-CN" altLang="en-US" sz="4000" b="1" dirty="0">
                <a:solidFill>
                  <a:srgbClr val="1F026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一定会飞回来的！”男孩肯定</a:t>
            </a:r>
            <a:endParaRPr lang="zh-CN" altLang="en-US" sz="4000" b="1" dirty="0">
              <a:solidFill>
                <a:srgbClr val="1F0260"/>
              </a:solidFill>
              <a:latin typeface="Arial" panose="020B0604020202020204" pitchFamily="34" charset="0"/>
              <a:ea typeface="华文楷体" panose="0201060004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4000" b="1" dirty="0">
                <a:solidFill>
                  <a:srgbClr val="1F0260"/>
                </a:solidFill>
                <a:latin typeface="Arial" panose="020B0604020202020204" pitchFamily="34" charset="0"/>
                <a:ea typeface="华文楷体" panose="02010600040101010101" pitchFamily="2" charset="-122"/>
                <a:sym typeface="宋体" panose="02010600030101010101" pitchFamily="2" charset="-122"/>
              </a:rPr>
              <a:t>地说。</a:t>
            </a:r>
            <a:endParaRPr lang="zh-CN" altLang="en-US" sz="4000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30721"/>
          <p:cNvSpPr/>
          <p:nvPr/>
        </p:nvSpPr>
        <p:spPr>
          <a:xfrm>
            <a:off x="0" y="1773238"/>
            <a:ext cx="5435600" cy="3111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fontAlgn="base">
              <a:buClr>
                <a:srgbClr val="000000"/>
              </a:buClr>
            </a:pPr>
            <a:r>
              <a:rPr lang="en-US" altLang="zh-CN" sz="6600" b="1" strike="noStrike" noProof="1" dirty="0">
                <a:effectLst>
                  <a:outerShdw blurRad="38100" dist="38100" dir="2700000">
                    <a:srgbClr val="FFFFFF"/>
                  </a:outerShdw>
                </a:effectLst>
                <a:latin typeface="汉鼎简中圆"/>
                <a:ea typeface="宋体" panose="02010600030101010101" pitchFamily="2" charset="-122"/>
                <a:cs typeface="+mn-ea"/>
              </a:rPr>
              <a:t>        “</a:t>
            </a:r>
            <a:r>
              <a:rPr lang="zh-CN" altLang="en-US" sz="6600" b="1" strike="noStrike" noProof="1" dirty="0">
                <a:effectLst>
                  <a:outerShdw blurRad="38100" dist="38100" dir="2700000">
                    <a:srgbClr val="FFFFFF"/>
                  </a:outerShdw>
                </a:effectLst>
                <a:latin typeface="汉鼎简中圆"/>
                <a:ea typeface="宋体" panose="02010600030101010101" pitchFamily="2" charset="-122"/>
                <a:cs typeface="+mn-ea"/>
              </a:rPr>
              <a:t>一定会飞回来！”</a:t>
            </a:r>
            <a:endParaRPr lang="zh-CN" altLang="en-US" sz="6600" b="1" strike="noStrike" noProof="1" dirty="0">
              <a:effectLst>
                <a:outerShdw blurRad="38100" dist="38100" dir="2700000">
                  <a:srgbClr val="FFFFFF"/>
                </a:outerShdw>
              </a:effectLst>
              <a:latin typeface="汉鼎简中圆"/>
              <a:ea typeface="宋体" panose="02010600030101010101" pitchFamily="2" charset="-122"/>
            </a:endParaRPr>
          </a:p>
          <a:p>
            <a:pPr lvl="0" fontAlgn="base">
              <a:buClr>
                <a:srgbClr val="000000"/>
              </a:buClr>
            </a:pPr>
            <a:r>
              <a:rPr lang="zh-CN" altLang="en-US" sz="6600" b="1" strike="noStrike" noProof="1" dirty="0">
                <a:effectLst>
                  <a:outerShdw blurRad="38100" dist="38100" dir="2700000">
                    <a:srgbClr val="FFFFFF"/>
                  </a:outerShdw>
                </a:effectLst>
                <a:latin typeface="汉鼎简中圆"/>
                <a:ea typeface="宋体" panose="02010600030101010101" pitchFamily="2" charset="-122"/>
                <a:cs typeface="+mn-ea"/>
              </a:rPr>
              <a:t>男孩肯定地说。</a:t>
            </a:r>
            <a:endParaRPr lang="zh-CN" altLang="en-US" sz="6600" b="1" strike="noStrike" noProof="1" dirty="0">
              <a:effectLst>
                <a:outerShdw blurRad="38100" dist="38100" dir="2700000">
                  <a:srgbClr val="FFFFFF"/>
                </a:outerShdw>
              </a:effectLst>
              <a:latin typeface="汉鼎简中圆"/>
              <a:ea typeface="宋体" panose="02010600030101010101" pitchFamily="2" charset="-122"/>
            </a:endParaRPr>
          </a:p>
        </p:txBody>
      </p:sp>
      <p:sp>
        <p:nvSpPr>
          <p:cNvPr id="23554" name="云形标注 30722"/>
          <p:cNvSpPr/>
          <p:nvPr/>
        </p:nvSpPr>
        <p:spPr>
          <a:xfrm>
            <a:off x="5003800" y="333375"/>
            <a:ext cx="5256213" cy="3959225"/>
          </a:xfrm>
          <a:prstGeom prst="cloudCallout">
            <a:avLst>
              <a:gd name="adj1" fmla="val -6449"/>
              <a:gd name="adj2" fmla="val 32116"/>
            </a:avLst>
          </a:prstGeom>
          <a:solidFill>
            <a:srgbClr val="FFFF00"/>
          </a:solidFill>
          <a:ln w="222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>
              <a:buClrTx/>
            </a:pPr>
            <a:r>
              <a:rPr lang="zh-CN" altLang="en-US" sz="4000" b="1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这时候，小男孩在想什么呢？</a:t>
            </a:r>
            <a:endParaRPr lang="zh-CN" altLang="en-US" sz="4000" b="1" dirty="0">
              <a:solidFill>
                <a:srgbClr val="CC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946" name="标题 82945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 anchor="ctr"/>
          <a:p>
            <a:pPr algn="l" defTabSz="914400">
              <a:buNone/>
            </a:pPr>
            <a:r>
              <a:rPr lang="en-US" altLang="zh-CN" sz="3200" b="1" i="1" kern="1200" baseline="0" dirty="0">
                <a:solidFill>
                  <a:srgbClr val="1A0272"/>
                </a:solidFill>
                <a:latin typeface="+mj-lt"/>
                <a:ea typeface="华文楷体" panose="02010600040101010101" pitchFamily="2" charset="-122"/>
                <a:cs typeface="+mj-cs"/>
              </a:rPr>
              <a:t> </a:t>
            </a:r>
            <a:r>
              <a:rPr lang="en-US" altLang="zh-CN" sz="2800" b="1" i="1" kern="1200" baseline="0" dirty="0">
                <a:solidFill>
                  <a:srgbClr val="1A0272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</a:t>
            </a:r>
            <a:r>
              <a:rPr lang="en-US" altLang="zh-CN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这时，列宁看见一个小男孩，就问：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“孩子，你看见过一只深红色胸脯的灰雀吗？”</a:t>
            </a:r>
            <a:b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   男孩说：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“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  <a:sym typeface="宋体" panose="02010600030101010101" pitchFamily="2" charset="-122"/>
              </a:rPr>
              <a:t>没</a:t>
            </a:r>
            <a:r>
              <a:rPr lang="en-US" altLang="zh-CN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  <a:sym typeface="宋体" panose="02010600030101010101" pitchFamily="2" charset="-122"/>
              </a:rPr>
              <a:t>……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  <a:sym typeface="宋体" panose="02010600030101010101" pitchFamily="2" charset="-122"/>
              </a:rPr>
              <a:t>我没看见。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”</a:t>
            </a:r>
            <a:b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    列宁说：“</a:t>
            </a:r>
            <a:r>
              <a:rPr lang="zh-CN" altLang="en-US" sz="2800" b="1" kern="1200" baseline="0" dirty="0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j-lt"/>
                <a:ea typeface="华文楷体" panose="02010600040101010101" pitchFamily="2" charset="-122"/>
                <a:cs typeface="+mj-cs"/>
              </a:rPr>
              <a:t>那一定是飞走了或者是冻死了。天气严寒，它怕冷。”</a:t>
            </a:r>
            <a:br>
              <a:rPr lang="zh-CN" altLang="en-US" sz="2800" b="1" kern="1200" baseline="0" dirty="0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那个男孩本来想告诉列宁灰雀没有死，但又不敢讲。</a:t>
            </a:r>
            <a:b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列宁自言自语地说：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“多好的灰雀呀，可惜再也不会飞回来了。”</a:t>
            </a:r>
            <a:b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男孩看看列宁，说：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“会飞回来的，一定会飞回来的。它还活着。”</a:t>
            </a:r>
            <a:b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 列宁问：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“会飞回来？” </a:t>
            </a:r>
            <a:b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 “一定会飞回来的！”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男孩肯定地说。</a:t>
            </a:r>
            <a:endParaRPr lang="zh-CN" altLang="en-US" sz="2800" b="1" kern="1200" baseline="0" dirty="0">
              <a:solidFill>
                <a:schemeClr val="tx1"/>
              </a:solidFill>
              <a:latin typeface="+mj-lt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标题 82945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ln/>
        </p:spPr>
        <p:txBody>
          <a:bodyPr anchor="ctr"/>
          <a:p>
            <a:pPr algn="l" defTabSz="914400">
              <a:buNone/>
            </a:pPr>
            <a:r>
              <a:rPr lang="en-US" altLang="zh-CN" sz="3200" b="1" i="1" kern="1200" baseline="0" dirty="0">
                <a:solidFill>
                  <a:srgbClr val="1A0272"/>
                </a:solidFill>
                <a:latin typeface="+mj-lt"/>
                <a:ea typeface="华文楷体" panose="02010600040101010101" pitchFamily="2" charset="-122"/>
                <a:cs typeface="+mj-cs"/>
              </a:rPr>
              <a:t> </a:t>
            </a:r>
            <a:r>
              <a:rPr lang="en-US" altLang="zh-CN" sz="2800" b="1" i="1" kern="1200" baseline="0" dirty="0">
                <a:solidFill>
                  <a:srgbClr val="1A0272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</a:t>
            </a:r>
            <a:r>
              <a:rPr lang="en-US" altLang="zh-CN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（鸟儿不见了）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，这时，列宁看见一个小男孩，就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（着急地）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问：“孩子，你看见过一只深红色胸脯的灰雀吗？”</a:t>
            </a:r>
            <a:b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   男孩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（吞吞吐吐地）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说：“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  <a:sym typeface="宋体" panose="02010600030101010101" pitchFamily="2" charset="-122"/>
              </a:rPr>
              <a:t>没</a:t>
            </a:r>
            <a:r>
              <a:rPr lang="en-US" altLang="zh-CN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  <a:sym typeface="宋体" panose="02010600030101010101" pitchFamily="2" charset="-122"/>
              </a:rPr>
              <a:t>……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  <a:sym typeface="宋体" panose="02010600030101010101" pitchFamily="2" charset="-122"/>
              </a:rPr>
              <a:t>我没看见。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”</a:t>
            </a:r>
            <a:b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（可怜的小生命究竟怎样了）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，列宁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（担忧地）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说：“那一定是飞走了或者是冻死了。天气严寒，它怕冷。”</a:t>
            </a:r>
            <a:b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 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（列宁爱鸟之情触动了孩子的心）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，那个男孩本来想告诉列宁灰雀没有死，但又不敢讲。</a:t>
            </a:r>
            <a:b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 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（面对孩子的沉默）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，列宁自言自语地说：“多好的灰雀呀，可惜再也不会飞回来了。”</a:t>
            </a:r>
            <a:b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  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（列宁的爱鸟之情打动了孩子的心）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，男孩看看列宁，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（再也忍不住了）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说：“会飞回来的，一定会飞回来的。它还活着。”</a:t>
            </a:r>
            <a:b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 列宁</a:t>
            </a:r>
            <a:r>
              <a:rPr lang="zh-CN" altLang="en-US" sz="2800" b="1" kern="1200" baseline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+mj-cs"/>
              </a:rPr>
              <a:t>（喜出望外地）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问：“会飞回来？” </a:t>
            </a:r>
            <a:b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</a:br>
            <a:r>
              <a:rPr lang="zh-CN" altLang="en-US" sz="2800" b="1" kern="1200" baseline="0" dirty="0">
                <a:solidFill>
                  <a:schemeClr val="tx1"/>
                </a:solidFill>
                <a:latin typeface="+mj-lt"/>
                <a:ea typeface="华文楷体" panose="02010600040101010101" pitchFamily="2" charset="-122"/>
                <a:cs typeface="+mj-cs"/>
              </a:rPr>
              <a:t>        “一定会飞回来的！”男孩肯定地说。</a:t>
            </a:r>
            <a:endParaRPr lang="zh-CN" altLang="en-US" sz="2800" b="1" kern="1200" baseline="0" dirty="0">
              <a:solidFill>
                <a:schemeClr val="tx1"/>
              </a:solidFill>
              <a:latin typeface="+mj-lt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标题 1"/>
          <p:cNvSpPr>
            <a:spLocks noGrp="1"/>
          </p:cNvSpPr>
          <p:nvPr>
            <p:ph type="title"/>
          </p:nvPr>
        </p:nvSpPr>
        <p:spPr>
          <a:xfrm>
            <a:off x="944563" y="3981450"/>
            <a:ext cx="8229600" cy="1143000"/>
          </a:xfrm>
          <a:ln/>
        </p:spPr>
        <p:txBody>
          <a:bodyPr anchor="ctr"/>
          <a:p>
            <a:pPr algn="l"/>
            <a:r>
              <a:rPr lang="en-US" altLang="zh-CN">
                <a:solidFill>
                  <a:srgbClr val="FF0000"/>
                </a:solidFill>
                <a:sym typeface="宋体" panose="02010600030101010101" pitchFamily="2" charset="-122"/>
              </a:rPr>
              <a:t>       </a:t>
            </a:r>
            <a:r>
              <a:rPr lang="zh-CN" altLang="en-US">
                <a:solidFill>
                  <a:srgbClr val="FF0000"/>
                </a:solidFill>
                <a:sym typeface="宋体" panose="02010600030101010101" pitchFamily="2" charset="-122"/>
              </a:rPr>
              <a:t>在朗读的时候，就要把句子中蕴涵的人物的心情，通过朗读的语气表现出来。</a:t>
            </a:r>
            <a:br>
              <a:rPr lang="zh-CN" altLang="en-US">
                <a:solidFill>
                  <a:srgbClr val="FF0000"/>
                </a:solidFill>
              </a:rPr>
            </a:br>
            <a:br>
              <a:rPr lang="zh-CN" altLang="en-US">
                <a:solidFill>
                  <a:srgbClr val="FF0000"/>
                </a:solidFill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文本占位符 83970"/>
          <p:cNvSpPr>
            <a:spLocks noGrp="1"/>
          </p:cNvSpPr>
          <p:nvPr>
            <p:ph idx="1"/>
          </p:nvPr>
        </p:nvSpPr>
        <p:spPr>
          <a:xfrm>
            <a:off x="0" y="304800"/>
            <a:ext cx="8305800" cy="6553200"/>
          </a:xfrm>
          <a:ln/>
        </p:spPr>
        <p:txBody>
          <a:bodyPr anchor="t"/>
          <a:p>
            <a:pPr>
              <a:lnSpc>
                <a:spcPct val="90000"/>
              </a:lnSpc>
              <a:buNone/>
            </a:pPr>
            <a:r>
              <a:rPr lang="en-US" altLang="zh-CN" sz="3600" b="1" dirty="0">
                <a:solidFill>
                  <a:srgbClr val="800000"/>
                </a:solidFill>
                <a:ea typeface="华文楷体" panose="02010600040101010101" pitchFamily="2" charset="-122"/>
              </a:rPr>
              <a:t>        </a:t>
            </a:r>
            <a:r>
              <a:rPr lang="zh-CN" altLang="en-US" sz="3600" b="1" dirty="0">
                <a:ea typeface="华文楷体" panose="02010600040101010101" pitchFamily="2" charset="-122"/>
                <a:sym typeface="宋体" panose="02010600030101010101" pitchFamily="2" charset="-122"/>
              </a:rPr>
              <a:t>列宁</a:t>
            </a:r>
            <a:r>
              <a:rPr lang="en-US" altLang="zh-CN" sz="3600" b="1" dirty="0">
                <a:ea typeface="华文楷体" panose="02010600040101010101" pitchFamily="2" charset="-122"/>
              </a:rPr>
              <a:t> </a:t>
            </a:r>
            <a:r>
              <a:rPr lang="zh-CN" altLang="en-US" sz="3600" b="1" dirty="0">
                <a:ea typeface="华文楷体" panose="02010600040101010101" pitchFamily="2" charset="-122"/>
              </a:rPr>
              <a:t>：</a:t>
            </a:r>
            <a:r>
              <a:rPr lang="en-US" altLang="zh-CN" sz="3600" b="1" dirty="0">
                <a:ea typeface="华文楷体" panose="02010600040101010101" pitchFamily="2" charset="-122"/>
              </a:rPr>
              <a:t> “ </a:t>
            </a:r>
            <a:r>
              <a:rPr lang="zh-CN" altLang="en-US" sz="3600" b="1" dirty="0">
                <a:ea typeface="华文楷体" panose="02010600040101010101" pitchFamily="2" charset="-122"/>
              </a:rPr>
              <a:t>孩子，你看见过一只深红色胸脯的灰雀吗？”</a:t>
            </a:r>
            <a:endParaRPr lang="zh-CN" altLang="en-US" sz="3600" b="1" dirty="0">
              <a:ea typeface="华文楷体" panose="0201060004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ea typeface="华文楷体" panose="02010600040101010101" pitchFamily="2" charset="-122"/>
              </a:rPr>
              <a:t>        </a:t>
            </a:r>
            <a:r>
              <a:rPr lang="zh-CN" altLang="en-US" sz="3600" b="1" dirty="0">
                <a:ea typeface="华文楷体" panose="02010600040101010101" pitchFamily="2" charset="-122"/>
                <a:sym typeface="宋体" panose="02010600030101010101" pitchFamily="2" charset="-122"/>
              </a:rPr>
              <a:t>男孩</a:t>
            </a:r>
            <a:r>
              <a:rPr lang="zh-CN" altLang="en-US" sz="3600" b="1" dirty="0">
                <a:ea typeface="华文楷体" panose="02010600040101010101" pitchFamily="2" charset="-122"/>
              </a:rPr>
              <a:t> ： </a:t>
            </a:r>
            <a:r>
              <a:rPr lang="en-US" altLang="zh-CN" sz="3600" b="1" dirty="0">
                <a:ea typeface="华文楷体" panose="02010600040101010101" pitchFamily="2" charset="-122"/>
              </a:rPr>
              <a:t>“</a:t>
            </a:r>
            <a:r>
              <a:rPr lang="zh-CN" altLang="en-US" sz="3600" b="1" dirty="0">
                <a:ea typeface="华文楷体" panose="02010600040101010101" pitchFamily="2" charset="-122"/>
                <a:sym typeface="宋体" panose="02010600030101010101" pitchFamily="2" charset="-122"/>
              </a:rPr>
              <a:t>没</a:t>
            </a:r>
            <a:r>
              <a:rPr lang="en-US" altLang="zh-CN" sz="3600" b="1" dirty="0">
                <a:ea typeface="华文楷体" panose="02010600040101010101" pitchFamily="2" charset="-122"/>
                <a:sym typeface="宋体" panose="02010600030101010101" pitchFamily="2" charset="-122"/>
              </a:rPr>
              <a:t>……</a:t>
            </a:r>
            <a:r>
              <a:rPr lang="zh-CN" altLang="en-US" sz="3600" b="1" dirty="0">
                <a:ea typeface="华文楷体" panose="02010600040101010101" pitchFamily="2" charset="-122"/>
                <a:sym typeface="宋体" panose="02010600030101010101" pitchFamily="2" charset="-122"/>
              </a:rPr>
              <a:t>我没看见。</a:t>
            </a:r>
            <a:r>
              <a:rPr lang="zh-CN" altLang="en-US" sz="3600" b="1" dirty="0">
                <a:ea typeface="华文楷体" panose="02010600040101010101" pitchFamily="2" charset="-122"/>
              </a:rPr>
              <a:t>”</a:t>
            </a:r>
            <a:endParaRPr lang="zh-CN" altLang="en-US" sz="3600" b="1" dirty="0">
              <a:ea typeface="华文楷体" panose="0201060004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ea typeface="华文楷体" panose="02010600040101010101" pitchFamily="2" charset="-122"/>
              </a:rPr>
              <a:t>        </a:t>
            </a:r>
            <a:r>
              <a:rPr lang="zh-CN" altLang="en-US" sz="3600" b="1" dirty="0">
                <a:ea typeface="华文楷体" panose="02010600040101010101" pitchFamily="2" charset="-122"/>
                <a:sym typeface="宋体" panose="02010600030101010101" pitchFamily="2" charset="-122"/>
              </a:rPr>
              <a:t>列宁：</a:t>
            </a:r>
            <a:r>
              <a:rPr lang="zh-CN" altLang="en-US" sz="3600" b="1" dirty="0">
                <a:ea typeface="华文楷体" panose="02010600040101010101" pitchFamily="2" charset="-122"/>
              </a:rPr>
              <a:t>“那一定是飞走了或者是冻死了。天气严寒，它怕冷。”</a:t>
            </a:r>
            <a:endParaRPr lang="zh-CN" altLang="en-US" sz="3600" b="1" dirty="0">
              <a:ea typeface="华文楷体" panose="0201060004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ea typeface="华文楷体" panose="02010600040101010101" pitchFamily="2" charset="-122"/>
              </a:rPr>
              <a:t>        </a:t>
            </a:r>
            <a:r>
              <a:rPr lang="zh-CN" altLang="en-US" sz="3600" b="1" dirty="0">
                <a:ea typeface="华文楷体" panose="02010600040101010101" pitchFamily="2" charset="-122"/>
                <a:sym typeface="宋体" panose="02010600030101010101" pitchFamily="2" charset="-122"/>
              </a:rPr>
              <a:t>列宁：</a:t>
            </a:r>
            <a:r>
              <a:rPr lang="zh-CN" altLang="en-US" sz="3600" b="1" dirty="0">
                <a:ea typeface="华文楷体" panose="02010600040101010101" pitchFamily="2" charset="-122"/>
              </a:rPr>
              <a:t>“多好的灰雀呀，可惜再也不会飞回来了。”</a:t>
            </a:r>
            <a:endParaRPr lang="zh-CN" altLang="en-US" sz="3600" b="1" dirty="0">
              <a:ea typeface="华文楷体" panose="0201060004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ea typeface="华文楷体" panose="02010600040101010101" pitchFamily="2" charset="-122"/>
              </a:rPr>
              <a:t>        </a:t>
            </a:r>
            <a:r>
              <a:rPr lang="zh-CN" altLang="en-US" sz="3600" b="1" dirty="0">
                <a:ea typeface="华文楷体" panose="02010600040101010101" pitchFamily="2" charset="-122"/>
                <a:sym typeface="宋体" panose="02010600030101010101" pitchFamily="2" charset="-122"/>
              </a:rPr>
              <a:t>男孩：</a:t>
            </a:r>
            <a:r>
              <a:rPr lang="zh-CN" altLang="en-US" sz="3600" b="1" dirty="0">
                <a:ea typeface="华文楷体" panose="02010600040101010101" pitchFamily="2" charset="-122"/>
              </a:rPr>
              <a:t>“会飞回来的，一定会飞回来的。它还活着。”</a:t>
            </a:r>
            <a:endParaRPr lang="zh-CN" altLang="en-US" sz="3600" b="1" dirty="0">
              <a:ea typeface="华文楷体" panose="0201060004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ea typeface="华文楷体" panose="02010600040101010101" pitchFamily="2" charset="-122"/>
              </a:rPr>
              <a:t>        </a:t>
            </a:r>
            <a:r>
              <a:rPr lang="zh-CN" altLang="en-US" sz="3600" b="1" dirty="0">
                <a:ea typeface="华文楷体" panose="02010600040101010101" pitchFamily="2" charset="-122"/>
                <a:sym typeface="宋体" panose="02010600030101010101" pitchFamily="2" charset="-122"/>
              </a:rPr>
              <a:t>列宁：</a:t>
            </a:r>
            <a:r>
              <a:rPr lang="zh-CN" altLang="en-US" sz="3600" b="1" dirty="0">
                <a:ea typeface="华文楷体" panose="02010600040101010101" pitchFamily="2" charset="-122"/>
              </a:rPr>
              <a:t>“会飞回来？”</a:t>
            </a:r>
            <a:endParaRPr lang="zh-CN" altLang="en-US" sz="3600" b="1" dirty="0">
              <a:ea typeface="华文楷体" panose="0201060004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ea typeface="华文楷体" panose="02010600040101010101" pitchFamily="2" charset="-122"/>
              </a:rPr>
              <a:t>        </a:t>
            </a:r>
            <a:r>
              <a:rPr lang="zh-CN" altLang="en-US" sz="3600" b="1" dirty="0">
                <a:ea typeface="华文楷体" panose="02010600040101010101" pitchFamily="2" charset="-122"/>
                <a:sym typeface="宋体" panose="02010600030101010101" pitchFamily="2" charset="-122"/>
              </a:rPr>
              <a:t>男孩：</a:t>
            </a:r>
            <a:r>
              <a:rPr lang="zh-CN" altLang="en-US" sz="3600" b="1" dirty="0">
                <a:ea typeface="华文楷体" panose="02010600040101010101" pitchFamily="2" charset="-122"/>
              </a:rPr>
              <a:t>“一定会飞回来的！”</a:t>
            </a:r>
            <a:endParaRPr lang="zh-CN" altLang="en-US" sz="3600" b="1" dirty="0">
              <a:ea typeface="华文楷体" panose="02010600040101010101" pitchFamily="2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sz="3600" b="1" dirty="0">
              <a:ea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3" name="图片 3174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4" name="椭圆形标注 31746"/>
          <p:cNvSpPr/>
          <p:nvPr/>
        </p:nvSpPr>
        <p:spPr>
          <a:xfrm>
            <a:off x="6372225" y="0"/>
            <a:ext cx="2447925" cy="2879725"/>
          </a:xfrm>
          <a:prstGeom prst="wedgeEllipseCallout">
            <a:avLst>
              <a:gd name="adj1" fmla="val -93190"/>
              <a:gd name="adj2" fmla="val 16759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>
              <a:buClrTx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列宁为什么不问男孩却问灰雀呢？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4" name="文本框 46083"/>
          <p:cNvSpPr txBox="1"/>
          <p:nvPr/>
        </p:nvSpPr>
        <p:spPr>
          <a:xfrm>
            <a:off x="1090613" y="1844675"/>
            <a:ext cx="6494462" cy="2103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66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r>
              <a:rPr lang="zh-CN" altLang="en-US" sz="4400" b="1" dirty="0">
                <a:solidFill>
                  <a:srgbClr val="66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对男孩子的尊重与爱护，知道男孩子已经改正了错误。</a:t>
            </a:r>
            <a:endParaRPr lang="zh-CN" altLang="en-US" sz="4400" b="1" dirty="0">
              <a:solidFill>
                <a:srgbClr val="66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任意多边形 25607"/>
          <p:cNvSpPr/>
          <p:nvPr/>
        </p:nvSpPr>
        <p:spPr>
          <a:xfrm>
            <a:off x="179388" y="288925"/>
            <a:ext cx="8675687" cy="6453188"/>
          </a:xfrm>
          <a:custGeom>
            <a:avLst/>
            <a:gdLst/>
            <a:ahLst/>
            <a:cxnLst>
              <a:cxn ang="270">
                <a:pos x="10860" y="2187"/>
              </a:cxn>
              <a:cxn ang="180">
                <a:pos x="2928" y="10800"/>
              </a:cxn>
              <a:cxn ang="90">
                <a:pos x="10860" y="21600"/>
              </a:cxn>
              <a:cxn ang="0">
                <a:pos x="18672" y="10800"/>
              </a:cxn>
            </a:cxnLst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66FF">
                  <a:alpha val="39998"/>
                </a:srgb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30722" name="图片 25605" descr="5"/>
          <p:cNvPicPr>
            <a:picLocks noChangeAspect="1"/>
          </p:cNvPicPr>
          <p:nvPr/>
        </p:nvPicPr>
        <p:blipFill>
          <a:blip r:embed="rId1"/>
          <a:srcRect r="56592"/>
          <a:stretch>
            <a:fillRect/>
          </a:stretch>
        </p:blipFill>
        <p:spPr>
          <a:xfrm>
            <a:off x="1116013" y="2025650"/>
            <a:ext cx="3240087" cy="4832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3" name="图片 25606" descr="5"/>
          <p:cNvPicPr>
            <a:picLocks noChangeAspect="1"/>
          </p:cNvPicPr>
          <p:nvPr/>
        </p:nvPicPr>
        <p:blipFill>
          <a:blip r:embed="rId1"/>
          <a:srcRect l="60709" t="14742" r="7841" b="10222"/>
          <a:stretch>
            <a:fillRect/>
          </a:stretch>
        </p:blipFill>
        <p:spPr>
          <a:xfrm>
            <a:off x="5364163" y="2825750"/>
            <a:ext cx="2305050" cy="403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4" name="文本框 25611"/>
          <p:cNvSpPr txBox="1"/>
          <p:nvPr/>
        </p:nvSpPr>
        <p:spPr>
          <a:xfrm>
            <a:off x="395288" y="333375"/>
            <a:ext cx="8353425" cy="17367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黑体" panose="02010609060101010101" pitchFamily="49" charset="-122"/>
              </a:rPr>
              <a:t>       </a:t>
            </a:r>
            <a:r>
              <a:rPr lang="zh-CN" altLang="en-US" sz="3600" b="1" dirty="0">
                <a:latin typeface="Arial" panose="020B0604020202020204" pitchFamily="34" charset="0"/>
                <a:ea typeface="黑体" panose="02010609060101010101" pitchFamily="49" charset="-122"/>
              </a:rPr>
              <a:t>列宁和男孩都爱这三只灰雀，你觉得他们的爱有什么不同呢？你更赞同谁的，说说自己的看法。</a:t>
            </a:r>
            <a:endParaRPr lang="zh-CN" altLang="en-US" sz="36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5613" name="组合 25612"/>
          <p:cNvGrpSpPr/>
          <p:nvPr/>
        </p:nvGrpSpPr>
        <p:grpSpPr>
          <a:xfrm>
            <a:off x="0" y="6034088"/>
            <a:ext cx="9612313" cy="823912"/>
            <a:chOff x="0" y="1480"/>
            <a:chExt cx="6055" cy="519"/>
          </a:xfrm>
        </p:grpSpPr>
        <p:sp>
          <p:nvSpPr>
            <p:cNvPr id="30726" name="文本框 25613"/>
            <p:cNvSpPr txBox="1"/>
            <p:nvPr/>
          </p:nvSpPr>
          <p:spPr>
            <a:xfrm>
              <a:off x="0" y="1480"/>
              <a:ext cx="6055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800" b="1" dirty="0">
                  <a:solidFill>
                    <a:srgbClr val="CC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        </a:t>
              </a:r>
              <a:r>
                <a:rPr lang="zh-CN" altLang="en-US" sz="4800" b="1" dirty="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爱    ，因为           。</a:t>
              </a:r>
              <a:r>
                <a:rPr lang="zh-CN" altLang="en-US" sz="4800" b="1" dirty="0">
                  <a:solidFill>
                    <a:srgbClr val="CC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endParaRPr lang="zh-CN" altLang="en-US" sz="48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27" name="直接连接符 25614"/>
            <p:cNvSpPr/>
            <p:nvPr/>
          </p:nvSpPr>
          <p:spPr>
            <a:xfrm>
              <a:off x="204" y="1933"/>
              <a:ext cx="816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728" name="直接连接符 25615"/>
            <p:cNvSpPr/>
            <p:nvPr/>
          </p:nvSpPr>
          <p:spPr>
            <a:xfrm>
              <a:off x="3334" y="1933"/>
              <a:ext cx="2177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729" name="直接连接符 25616"/>
            <p:cNvSpPr/>
            <p:nvPr/>
          </p:nvSpPr>
          <p:spPr>
            <a:xfrm>
              <a:off x="1383" y="1933"/>
              <a:ext cx="816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图片 96257" descr="背景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6" name="文本框 96258"/>
          <p:cNvSpPr txBox="1"/>
          <p:nvPr/>
        </p:nvSpPr>
        <p:spPr>
          <a:xfrm>
            <a:off x="1143000" y="1676400"/>
            <a:ext cx="7559675" cy="22875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列宁爱灰雀，</a:t>
            </a:r>
            <a:r>
              <a:rPr lang="zh-CN" altLang="en-US" sz="3200" u="sng" dirty="0">
                <a:latin typeface="楷体_GB2312" pitchFamily="49" charset="-122"/>
                <a:ea typeface="楷体_GB2312" pitchFamily="49" charset="-122"/>
              </a:rPr>
              <a:t>                      </a:t>
            </a: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；男孩爱灰雀，</a:t>
            </a:r>
            <a:r>
              <a:rPr lang="zh-CN" altLang="en-US" sz="3200" u="sng" dirty="0">
                <a:latin typeface="楷体_GB2312" pitchFamily="49" charset="-122"/>
                <a:ea typeface="楷体_GB2312" pitchFamily="49" charset="-122"/>
              </a:rPr>
              <a:t>              </a:t>
            </a: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。我更赞同</a:t>
            </a:r>
            <a:r>
              <a:rPr lang="zh-CN" altLang="en-US" sz="3200" u="sng" dirty="0">
                <a:latin typeface="楷体_GB2312" pitchFamily="49" charset="-122"/>
                <a:ea typeface="楷体_GB2312" pitchFamily="49" charset="-122"/>
              </a:rPr>
              <a:t>           </a:t>
            </a: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，因为</a:t>
            </a:r>
            <a:r>
              <a:rPr lang="zh-CN" altLang="en-US" sz="3200" u="sng" dirty="0">
                <a:latin typeface="楷体_GB2312" pitchFamily="49" charset="-122"/>
                <a:ea typeface="楷体_GB2312" pitchFamily="49" charset="-122"/>
              </a:rPr>
              <a:t>                 </a:t>
            </a:r>
            <a:r>
              <a:rPr lang="zh-CN" altLang="en-US" sz="3200" dirty="0">
                <a:latin typeface="楷体_GB2312" pitchFamily="49" charset="-122"/>
                <a:ea typeface="楷体_GB2312" pitchFamily="49" charset="-122"/>
              </a:rPr>
              <a:t>。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6260" name="文本框 96259"/>
          <p:cNvSpPr txBox="1"/>
          <p:nvPr/>
        </p:nvSpPr>
        <p:spPr>
          <a:xfrm>
            <a:off x="4495800" y="1752600"/>
            <a:ext cx="197008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给灰雀自由</a:t>
            </a:r>
            <a:endParaRPr lang="zh-CN" altLang="en-US" sz="2800" b="1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6261" name="文本框 96260"/>
          <p:cNvSpPr txBox="1"/>
          <p:nvPr/>
        </p:nvSpPr>
        <p:spPr>
          <a:xfrm>
            <a:off x="3419475" y="2492375"/>
            <a:ext cx="30416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夺去了灰雀的自由</a:t>
            </a:r>
            <a:endParaRPr lang="zh-CN" altLang="en-US" sz="2800" b="1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6262" name="文本框 96261"/>
          <p:cNvSpPr txBox="1"/>
          <p:nvPr/>
        </p:nvSpPr>
        <p:spPr>
          <a:xfrm>
            <a:off x="1981200" y="3276600"/>
            <a:ext cx="161290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列宁的爱</a:t>
            </a:r>
            <a:endParaRPr lang="zh-CN" altLang="en-US" sz="2800" b="1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6263" name="文本框 96262"/>
          <p:cNvSpPr txBox="1"/>
          <p:nvPr/>
        </p:nvSpPr>
        <p:spPr>
          <a:xfrm>
            <a:off x="4953000" y="3429000"/>
            <a:ext cx="375602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列宁才是真正的爱灰雀</a:t>
            </a:r>
            <a:endParaRPr lang="zh-CN" altLang="en-US" sz="2800" b="1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1" name="文本框 96263"/>
          <p:cNvSpPr txBox="1"/>
          <p:nvPr/>
        </p:nvSpPr>
        <p:spPr>
          <a:xfrm>
            <a:off x="1371600" y="9906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2" name="文本框 96264"/>
          <p:cNvSpPr txBox="1"/>
          <p:nvPr/>
        </p:nvSpPr>
        <p:spPr>
          <a:xfrm>
            <a:off x="1127125" y="679450"/>
            <a:ext cx="35242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想一想  填一填</a:t>
            </a:r>
            <a:endParaRPr lang="zh-CN" altLang="en-US" sz="4000" b="1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1" grpId="0"/>
      <p:bldP spid="96262" grpId="0"/>
      <p:bldP spid="962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88065" descr="边框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2" name="文本框 88066"/>
          <p:cNvSpPr txBox="1"/>
          <p:nvPr/>
        </p:nvSpPr>
        <p:spPr>
          <a:xfrm>
            <a:off x="1258888" y="1557338"/>
            <a:ext cx="7200900" cy="30178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两只胸脯是粉红的，一只胸脯是深红的。它们在树枝间来回跳动，婉转地歌唱，非常</a:t>
            </a:r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惹人喜爱</a:t>
            </a:r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123" name="图片 88067" descr="官方logo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70600"/>
            <a:ext cx="1854200" cy="787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28" name="标题 77827"/>
          <p:cNvSpPr>
            <a:spLocks noGrp="1"/>
          </p:cNvSpPr>
          <p:nvPr>
            <p:ph type="ctrTitle"/>
          </p:nvPr>
        </p:nvSpPr>
        <p:spPr>
          <a:xfrm>
            <a:off x="-533400" y="609600"/>
            <a:ext cx="7772400" cy="838200"/>
          </a:xfrm>
          <a:ln/>
        </p:spPr>
        <p:txBody>
          <a:bodyPr anchor="ctr"/>
          <a:p>
            <a:pPr defTabSz="914400">
              <a:buNone/>
            </a:pPr>
            <a:r>
              <a:rPr lang="zh-CN" altLang="en-US" sz="4400" b="1" kern="1200" baseline="0" dirty="0">
                <a:solidFill>
                  <a:srgbClr val="FF3300"/>
                </a:solidFill>
                <a:latin typeface="+mj-lt"/>
                <a:ea typeface="华文隶书" panose="02010800040101010101" pitchFamily="2" charset="-122"/>
                <a:cs typeface="+mj-cs"/>
              </a:rPr>
              <a:t>扩展一：聪明的同学们：</a:t>
            </a:r>
            <a:endParaRPr lang="zh-CN" altLang="en-US" sz="4400" b="1" kern="1200" baseline="0" dirty="0">
              <a:solidFill>
                <a:srgbClr val="FF3300"/>
              </a:solidFill>
              <a:latin typeface="+mj-lt"/>
              <a:ea typeface="华文隶书" panose="02010800040101010101" pitchFamily="2" charset="-122"/>
              <a:cs typeface="+mj-cs"/>
            </a:endParaRPr>
          </a:p>
        </p:txBody>
      </p:sp>
      <p:sp>
        <p:nvSpPr>
          <p:cNvPr id="77829" name="副标题 77828"/>
          <p:cNvSpPr>
            <a:spLocks noGrp="1"/>
          </p:cNvSpPr>
          <p:nvPr>
            <p:ph type="subTitle" idx="1"/>
          </p:nvPr>
        </p:nvSpPr>
        <p:spPr>
          <a:xfrm>
            <a:off x="304800" y="1447800"/>
            <a:ext cx="9067800" cy="4343400"/>
          </a:xfrm>
          <a:ln/>
        </p:spPr>
        <p:txBody>
          <a:bodyPr anchor="t"/>
          <a:p>
            <a:pPr algn="l" defTabSz="914400"/>
            <a:r>
              <a:rPr lang="en-US" altLang="zh-CN" sz="4000" b="1" kern="1200" baseline="0" dirty="0">
                <a:solidFill>
                  <a:srgbClr val="CC0000"/>
                </a:solidFill>
                <a:latin typeface="+mn-lt"/>
                <a:ea typeface="华文楷体" panose="02010600040101010101" pitchFamily="2" charset="-122"/>
                <a:cs typeface="+mn-cs"/>
              </a:rPr>
              <a:t>         </a:t>
            </a:r>
            <a:r>
              <a:rPr lang="zh-CN" altLang="en-US" sz="4400" b="1" kern="1200" baseline="0" dirty="0">
                <a:solidFill>
                  <a:srgbClr val="CC0000"/>
                </a:solidFill>
                <a:latin typeface="+mn-lt"/>
                <a:ea typeface="华文楷体" panose="02010600040101010101" pitchFamily="2" charset="-122"/>
                <a:cs typeface="+mn-cs"/>
              </a:rPr>
              <a:t>课文中写了第一天列宁和男孩关于那只失踪了的灰雀的对话，紧接着直接写了第二天两人果然又看到那只灰雀的情景。这中间发生了什么事情？男孩想了些什么？做了些什么？请根据你的想象说一说。</a:t>
            </a:r>
            <a:endParaRPr lang="zh-CN" altLang="en-US" sz="4400" b="1" kern="1200" baseline="0" dirty="0">
              <a:solidFill>
                <a:srgbClr val="CC0000"/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charRg st="0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7829">
                                            <p:txEl>
                                              <p:charRg st="0" end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/>
      <p:bldP spid="77829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副标题 79875"/>
          <p:cNvSpPr>
            <a:spLocks noGrp="1"/>
          </p:cNvSpPr>
          <p:nvPr>
            <p:ph type="subTitle" idx="1"/>
          </p:nvPr>
        </p:nvSpPr>
        <p:spPr>
          <a:xfrm>
            <a:off x="-36512" y="-17462"/>
            <a:ext cx="8915400" cy="6454775"/>
          </a:xfrm>
          <a:ln/>
        </p:spPr>
        <p:txBody>
          <a:bodyPr anchor="t"/>
          <a:p>
            <a:pPr algn="l" defTabSz="914400">
              <a:lnSpc>
                <a:spcPct val="150000"/>
              </a:lnSpc>
            </a:pPr>
            <a:r>
              <a:rPr lang="en-US" altLang="zh-CN" sz="2800" b="1" kern="1200" baseline="0" dirty="0">
                <a:solidFill>
                  <a:srgbClr val="CC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    </a:t>
            </a:r>
            <a:r>
              <a:rPr lang="zh-CN" altLang="en-US" sz="2800" b="1" kern="1200" baseline="0" dirty="0">
                <a:solidFill>
                  <a:srgbClr val="CC0000"/>
                </a:solidFill>
                <a:latin typeface="Arial" panose="020B0604020202020204" pitchFamily="34" charset="0"/>
                <a:ea typeface="华文楷体" panose="02010600040101010101" pitchFamily="2" charset="-122"/>
                <a:cs typeface="+mn-cs"/>
              </a:rPr>
              <a:t>那个男孩回到家中后，走到阳台上，望着笼中的灰雀，灰雀的样子是那么凄惨：耷拉着它那无精打采的脑袋，翅膀也无力地拖着，也听不到它那欢快的歌声了。           小男孩不禁想起列宁的话：“多好的灰雀呀，可惜再也不会飞回来了。”脸一下子红了。男孩心想：那么美丽的灰雀，不应该关在笼子里，应该和它的伙伴一起生活在大自然中，用欢快的歌声迎接每一个清晨，去沐浴温暖的阳光。想到这，他马上打开鸟笼，把小鸟捧出来，让它自由地飞走了。因为他知道，小鸟一定会飞回去的。 </a:t>
            </a:r>
            <a:endParaRPr lang="zh-CN" altLang="en-US" sz="2800" b="1" kern="1200" baseline="0" dirty="0">
              <a:solidFill>
                <a:srgbClr val="CC0000"/>
              </a:solidFill>
              <a:latin typeface="Arial" panose="020B0604020202020204" pitchFamily="34" charset="0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7" name="图片 87041" descr="6"/>
          <p:cNvPicPr>
            <a:picLocks noChangeAspect="1"/>
          </p:cNvPicPr>
          <p:nvPr/>
        </p:nvPicPr>
        <p:blipFill>
          <a:blip r:embed="rId1">
            <a:lum contrast="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18" name="文本框 1"/>
          <p:cNvSpPr txBox="1"/>
          <p:nvPr/>
        </p:nvSpPr>
        <p:spPr>
          <a:xfrm>
            <a:off x="365125" y="522288"/>
            <a:ext cx="8861425" cy="1100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b="1" dirty="0">
                <a:solidFill>
                  <a:srgbClr val="CC0000"/>
                </a:solidFill>
                <a:latin typeface="华文隶书" panose="02010800040101010101" pitchFamily="2" charset="-122"/>
                <a:ea typeface="华文隶书" panose="02010800040101010101" pitchFamily="2" charset="-122"/>
                <a:sym typeface="宋体" panose="02010600030101010101" pitchFamily="2" charset="-122"/>
              </a:rPr>
              <a:t>     </a:t>
            </a:r>
            <a:r>
              <a:rPr lang="en-US" altLang="zh-CN" sz="2800" b="1" dirty="0">
                <a:solidFill>
                  <a:srgbClr val="CC0000"/>
                </a:solidFill>
                <a:latin typeface="华文隶书" panose="02010800040101010101" pitchFamily="2" charset="-122"/>
                <a:ea typeface="华文隶书" panose="02010800040101010101" pitchFamily="2" charset="-122"/>
                <a:sym typeface="宋体" panose="02010600030101010101" pitchFamily="2" charset="-122"/>
              </a:rPr>
              <a:t>  </a:t>
            </a:r>
            <a:r>
              <a:rPr lang="zh-CN" altLang="en-US" sz="3200" b="1" dirty="0">
                <a:solidFill>
                  <a:srgbClr val="CC0000"/>
                </a:solidFill>
                <a:latin typeface="华文隶书" panose="02010800040101010101" pitchFamily="2" charset="-122"/>
                <a:ea typeface="华文隶书" panose="02010800040101010101" pitchFamily="2" charset="-122"/>
                <a:sym typeface="宋体" panose="02010600030101010101" pitchFamily="2" charset="-122"/>
              </a:rPr>
              <a:t>后来列宁、男孩和灰雀之间又发生了什么事？</a:t>
            </a:r>
            <a:endParaRPr lang="zh-CN" altLang="en-US" sz="3200" b="1" dirty="0">
              <a:solidFill>
                <a:srgbClr val="CC0000"/>
              </a:solidFill>
              <a:latin typeface="华文隶书" panose="02010800040101010101" pitchFamily="2" charset="-122"/>
              <a:ea typeface="华文隶书" panose="0201080004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CC0000"/>
                </a:solidFill>
                <a:latin typeface="华文隶书" panose="02010800040101010101" pitchFamily="2" charset="-122"/>
                <a:ea typeface="华文隶书" panose="02010800040101010101" pitchFamily="2" charset="-122"/>
                <a:sym typeface="宋体" panose="02010600030101010101" pitchFamily="2" charset="-122"/>
              </a:rPr>
              <a:t>发挥你的想象，说一说。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1" name="图片 77825" descr="upload__4e649b6f_12c2a42851c__7ffe_0000188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2" name="文本框 77826"/>
          <p:cNvSpPr txBox="1"/>
          <p:nvPr/>
        </p:nvSpPr>
        <p:spPr>
          <a:xfrm>
            <a:off x="611188" y="1341438"/>
            <a:ext cx="7561262" cy="1006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6000" b="1">
                <a:solidFill>
                  <a:srgbClr val="0066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en-US" altLang="zh-CN" sz="6000" b="1">
              <a:solidFill>
                <a:srgbClr val="0066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3" name="文本框 1"/>
          <p:cNvSpPr txBox="1"/>
          <p:nvPr/>
        </p:nvSpPr>
        <p:spPr>
          <a:xfrm>
            <a:off x="190500" y="304800"/>
            <a:ext cx="8386763" cy="6064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树林是灰雀的天堂，它们在婉转地歌唱。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阳光照在白桦树上，列宁在微笑地仰望。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面包渣和谷粒飞扬，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男孩飞快跑来帮忙。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饿了就飞下来尝尝，周围一切安然无恙。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不必担心危险慌忙，这里是灰雀的天堂。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endParaRPr lang="zh-CN" altLang="en-US" sz="360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Bandari-迷雾森林-班得瑞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29175" y="5749925"/>
            <a:ext cx="619125" cy="619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2000" numSld="965" showWhenStopped="0">
                <p:cTn id="7" repeatCount="indefinite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pic>
        <p:nvPicPr>
          <p:cNvPr id="36866" name="内容占位符 81924" descr="t0116d44f684d64471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53975" y="23813"/>
            <a:ext cx="9239250" cy="7075487"/>
          </a:xfrm>
          <a:ln/>
        </p:spPr>
      </p:pic>
      <p:sp>
        <p:nvSpPr>
          <p:cNvPr id="36867" name="文本框 3"/>
          <p:cNvSpPr txBox="1"/>
          <p:nvPr/>
        </p:nvSpPr>
        <p:spPr>
          <a:xfrm>
            <a:off x="908050" y="1581150"/>
            <a:ext cx="5149850" cy="3017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课后作业：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      读名人故事，总会带给我们很多启发，请同学们课下去搜集有关列宁或者名人的故事，认真阅读，课堂交流，看谁讲得最流畅。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图片 89089" descr="边框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文本框 89090"/>
          <p:cNvSpPr txBox="1"/>
          <p:nvPr/>
        </p:nvSpPr>
        <p:spPr>
          <a:xfrm>
            <a:off x="1258888" y="1557338"/>
            <a:ext cx="7200900" cy="4114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两只胸脯是</a:t>
            </a:r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粉红</a:t>
            </a:r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的，一只胸脯是</a:t>
            </a:r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深红</a:t>
            </a:r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的。它们在树枝间</a:t>
            </a:r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来回跳动</a:t>
            </a:r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婉转</a:t>
            </a:r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地歌唱，非常惹人喜爱。</a:t>
            </a:r>
            <a:endParaRPr lang="zh-CN" altLang="en-US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</a:t>
            </a:r>
            <a:endParaRPr lang="zh-CN" altLang="en-US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47" name="图片 89091" descr="官方logo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70600"/>
            <a:ext cx="1854200" cy="78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Bandari-迷雾森林-班得瑞">
            <a:hlinkClick r:id="" action="ppaction://media"/>
          </p:cNvPr>
          <p:cNvPicPr/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2438" y="4516438"/>
            <a:ext cx="619125" cy="619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4" showWhenStopped="0">
                <p:cTn id="7" repeatCount="indefinite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12289" descr="b128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0"/>
            <a:ext cx="3132137" cy="1446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0" name="文本框 12291"/>
          <p:cNvSpPr txBox="1"/>
          <p:nvPr/>
        </p:nvSpPr>
        <p:spPr>
          <a:xfrm>
            <a:off x="755650" y="1341438"/>
            <a:ext cx="7956550" cy="54562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     </a:t>
            </a:r>
            <a:r>
              <a:rPr lang="zh-CN" altLang="en-US" sz="4400" b="1" dirty="0">
                <a:latin typeface="Arial" panose="020B0604020202020204" pitchFamily="34" charset="0"/>
                <a:ea typeface="黑体" panose="02010609060101010101" pitchFamily="49" charset="-122"/>
              </a:rPr>
              <a:t>公园里有一棵高大的白桦树，树上有</a:t>
            </a:r>
            <a:r>
              <a:rPr lang="en-US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_______</a:t>
            </a:r>
            <a:r>
              <a:rPr lang="zh-CN" altLang="en-US" sz="4400" b="1" dirty="0">
                <a:latin typeface="Arial" panose="020B0604020202020204" pitchFamily="34" charset="0"/>
                <a:ea typeface="黑体" panose="02010609060101010101" pitchFamily="49" charset="-122"/>
              </a:rPr>
              <a:t>：两只胸脯是</a:t>
            </a:r>
            <a:r>
              <a:rPr lang="en-US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______</a:t>
            </a:r>
            <a:r>
              <a:rPr lang="zh-CN" altLang="en-US" sz="4400" b="1" dirty="0">
                <a:latin typeface="Arial" panose="020B0604020202020204" pitchFamily="34" charset="0"/>
                <a:ea typeface="黑体" panose="02010609060101010101" pitchFamily="49" charset="-122"/>
              </a:rPr>
              <a:t>，一只胸脯是</a:t>
            </a:r>
            <a:r>
              <a:rPr lang="en-US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_______</a:t>
            </a:r>
            <a:r>
              <a:rPr lang="zh-CN" altLang="en-US" sz="4400" b="1" dirty="0">
                <a:latin typeface="Arial" panose="020B0604020202020204" pitchFamily="34" charset="0"/>
                <a:ea typeface="黑体" panose="02010609060101010101" pitchFamily="49" charset="-122"/>
              </a:rPr>
              <a:t>。它们在树枝间</a:t>
            </a:r>
            <a:r>
              <a:rPr lang="en-US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_____,______,</a:t>
            </a:r>
            <a:r>
              <a:rPr lang="zh-CN" altLang="en-US" sz="4400" b="1" dirty="0">
                <a:latin typeface="Arial" panose="020B0604020202020204" pitchFamily="34" charset="0"/>
                <a:ea typeface="黑体" panose="02010609060101010101" pitchFamily="49" charset="-122"/>
              </a:rPr>
              <a:t>非常</a:t>
            </a:r>
            <a:r>
              <a:rPr lang="en-US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___________</a:t>
            </a:r>
            <a:r>
              <a:rPr lang="zh-CN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。</a:t>
            </a:r>
            <a:endParaRPr lang="zh-CN" altLang="zh-CN" sz="4400" b="1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lang="zh-CN" altLang="zh-CN" sz="4400" b="1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lang="zh-CN" altLang="zh-CN" sz="44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171" name="文本框 12301"/>
          <p:cNvSpPr txBox="1"/>
          <p:nvPr/>
        </p:nvSpPr>
        <p:spPr>
          <a:xfrm>
            <a:off x="2195513" y="6083300"/>
            <a:ext cx="2520950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Bandari-迷雾森林-班得瑞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41875" y="5229225"/>
            <a:ext cx="619125" cy="619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7000" numSld="993" showWhenStopped="0">
                <p:cTn id="7" repeatCount="indefinite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90113" descr="边框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文本框 90114"/>
          <p:cNvSpPr txBox="1"/>
          <p:nvPr/>
        </p:nvSpPr>
        <p:spPr>
          <a:xfrm>
            <a:off x="1403350" y="908050"/>
            <a:ext cx="6696075" cy="4206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5400" b="1" dirty="0">
                <a:latin typeface="Arial" panose="020B0604020202020204" pitchFamily="34" charset="0"/>
                <a:ea typeface="宋体" panose="02010600030101010101" pitchFamily="2" charset="-122"/>
              </a:rPr>
              <a:t>列宁每次走到白桦树下，都要停下来，仰望这三只欢快的灰雀，经常给它们带来面包渣和谷粒。</a:t>
            </a:r>
            <a:endParaRPr lang="zh-CN" altLang="en-US" sz="5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195" name="图片 90115" descr="官方logo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70600"/>
            <a:ext cx="1854200" cy="787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91137" descr="边框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文本框 91138"/>
          <p:cNvSpPr txBox="1"/>
          <p:nvPr/>
        </p:nvSpPr>
        <p:spPr>
          <a:xfrm>
            <a:off x="1403350" y="908050"/>
            <a:ext cx="6696075" cy="4206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5400" b="1" dirty="0">
                <a:latin typeface="Arial" panose="020B0604020202020204" pitchFamily="34" charset="0"/>
                <a:ea typeface="宋体" panose="02010600030101010101" pitchFamily="2" charset="-122"/>
              </a:rPr>
              <a:t>列宁</a:t>
            </a: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每次</a:t>
            </a:r>
            <a:r>
              <a:rPr lang="zh-CN" altLang="en-US" sz="5400" b="1" dirty="0">
                <a:latin typeface="Arial" panose="020B0604020202020204" pitchFamily="34" charset="0"/>
                <a:ea typeface="宋体" panose="02010600030101010101" pitchFamily="2" charset="-122"/>
              </a:rPr>
              <a:t>走到白桦树下，</a:t>
            </a: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都要</a:t>
            </a:r>
            <a:r>
              <a:rPr lang="zh-CN" altLang="en-US" sz="5400" b="1" dirty="0">
                <a:latin typeface="Arial" panose="020B0604020202020204" pitchFamily="34" charset="0"/>
                <a:ea typeface="宋体" panose="02010600030101010101" pitchFamily="2" charset="-122"/>
              </a:rPr>
              <a:t>停下来，仰望这三只欢快的灰雀，</a:t>
            </a: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经常</a:t>
            </a:r>
            <a:r>
              <a:rPr lang="zh-CN" altLang="en-US" sz="5400" b="1" dirty="0">
                <a:latin typeface="Arial" panose="020B0604020202020204" pitchFamily="34" charset="0"/>
                <a:ea typeface="宋体" panose="02010600030101010101" pitchFamily="2" charset="-122"/>
              </a:rPr>
              <a:t>给它们带来面包渣和谷粒。</a:t>
            </a:r>
            <a:endParaRPr lang="zh-CN" altLang="en-US" sz="5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219" name="图片 91139" descr="官方logo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70600"/>
            <a:ext cx="1854200" cy="787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96257" descr="背景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文本框 96263"/>
          <p:cNvSpPr txBox="1"/>
          <p:nvPr/>
        </p:nvSpPr>
        <p:spPr>
          <a:xfrm>
            <a:off x="1371600" y="9906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3" name="文本框 96264"/>
          <p:cNvSpPr txBox="1"/>
          <p:nvPr/>
        </p:nvSpPr>
        <p:spPr>
          <a:xfrm>
            <a:off x="298450" y="679450"/>
            <a:ext cx="8266113" cy="4237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 sz="4000" b="1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4000" b="1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朗读要点：  </a:t>
            </a:r>
            <a:endParaRPr lang="zh-CN" altLang="en-US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        朗读的时候，要对关键词进行适当重读，放慢语速，读出朗读的语气。</a:t>
            </a:r>
            <a:endParaRPr lang="zh-CN" altLang="en-US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37891" descr="1288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3913" y="981075"/>
            <a:ext cx="3240087" cy="1817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文本框 37894"/>
          <p:cNvSpPr txBox="1"/>
          <p:nvPr/>
        </p:nvSpPr>
        <p:spPr>
          <a:xfrm>
            <a:off x="539750" y="549275"/>
            <a:ext cx="7188200" cy="5334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</a:t>
            </a:r>
            <a:endParaRPr lang="en-US" altLang="zh-CN" sz="3600" b="1" dirty="0">
              <a:solidFill>
                <a:srgbClr val="CC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</a:t>
            </a:r>
            <a:endParaRPr lang="zh-CN" altLang="en-US" sz="4400" b="1" dirty="0">
              <a:solidFill>
                <a:srgbClr val="CC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默读课文</a:t>
            </a:r>
            <a:r>
              <a:rPr lang="en-US" altLang="zh-CN" sz="44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3—10</a:t>
            </a:r>
            <a:r>
              <a:rPr lang="zh-CN" altLang="en-US" sz="44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自然段，把列宁说的话划出来，再体会一下列宁当时的心情怎样？并且把自己的体会写在句子旁边。</a:t>
            </a:r>
            <a:endParaRPr lang="zh-CN" altLang="en-US" sz="4400" b="1" dirty="0">
              <a:solidFill>
                <a:srgbClr val="CC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2727</Words>
  <Application>WPS 演示</Application>
  <PresentationFormat>在屏幕上显示</PresentationFormat>
  <Paragraphs>122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51" baseType="lpstr">
      <vt:lpstr>Arial</vt:lpstr>
      <vt:lpstr>宋体</vt:lpstr>
      <vt:lpstr>Wingdings</vt:lpstr>
      <vt:lpstr>隶书</vt:lpstr>
      <vt:lpstr>黑体</vt:lpstr>
      <vt:lpstr>微软雅黑</vt:lpstr>
      <vt:lpstr>Calibri</vt:lpstr>
      <vt:lpstr>华文楷体</vt:lpstr>
      <vt:lpstr>汉鼎简中圆</vt:lpstr>
      <vt:lpstr>Times New Roman</vt:lpstr>
      <vt:lpstr>楷体_GB2312</vt:lpstr>
      <vt:lpstr>华文隶书</vt:lpstr>
      <vt:lpstr>Latha</vt:lpstr>
      <vt:lpstr>新宋体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万润仪器贸易公司</cp:lastModifiedBy>
  <cp:revision>128</cp:revision>
  <dcterms:created xsi:type="dcterms:W3CDTF">2005-12-27T16:10:00Z</dcterms:created>
  <dcterms:modified xsi:type="dcterms:W3CDTF">2018-07-26T12:06:28Z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